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4" r:id="rId6"/>
    <p:sldId id="285" r:id="rId7"/>
    <p:sldId id="286" r:id="rId8"/>
    <p:sldId id="291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661"/>
    <a:srgbClr val="002060"/>
    <a:srgbClr val="FFFFFF"/>
    <a:srgbClr val="C00000"/>
    <a:srgbClr val="FF1D1D"/>
    <a:srgbClr val="FF0000"/>
    <a:srgbClr val="FF5757"/>
    <a:srgbClr val="C8384A"/>
    <a:srgbClr val="183163"/>
    <a:srgbClr val="003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5033" autoAdjust="0"/>
  </p:normalViewPr>
  <p:slideViewPr>
    <p:cSldViewPr snapToGrid="0">
      <p:cViewPr varScale="1">
        <p:scale>
          <a:sx n="93" d="100"/>
          <a:sy n="93" d="100"/>
        </p:scale>
        <p:origin x="4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ở đầ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ội d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DC6730A-85A7-0369-50C1-C355259635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  <a:prstGeom prst="rect">
            <a:avLst/>
          </a:prstGeom>
        </p:spPr>
        <p:txBody>
          <a:bodyPr/>
          <a:lstStyle>
            <a:lvl1pPr marL="365760" indent="-36576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640080" indent="-365760" algn="just">
              <a:lnSpc>
                <a:spcPct val="130000"/>
              </a:lnSpc>
              <a:spcBef>
                <a:spcPts val="600"/>
              </a:spcBef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914400" indent="-365760" algn="just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188720" indent="-365760" algn="just">
              <a:lnSpc>
                <a:spcPct val="130000"/>
              </a:lnSpc>
              <a:spcBef>
                <a:spcPts val="600"/>
              </a:spcBef>
              <a:buSzPct val="70000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 algn="just">
              <a:lnSpc>
                <a:spcPct val="130000"/>
              </a:lnSpc>
              <a:spcBef>
                <a:spcPts val="6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7DD7987-E04A-B078-66F7-28B97932C143}"/>
              </a:ext>
            </a:extLst>
          </p:cNvPr>
          <p:cNvSpPr/>
          <p:nvPr userDrawn="1"/>
        </p:nvSpPr>
        <p:spPr>
          <a:xfrm flipV="1">
            <a:off x="7167355" y="6747425"/>
            <a:ext cx="5029200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F6E187-38B3-578E-BC21-A3ED2DE042D0}"/>
              </a:ext>
            </a:extLst>
          </p:cNvPr>
          <p:cNvSpPr/>
          <p:nvPr userDrawn="1"/>
        </p:nvSpPr>
        <p:spPr>
          <a:xfrm>
            <a:off x="11681190" y="6260893"/>
            <a:ext cx="406834" cy="430376"/>
          </a:xfrm>
          <a:prstGeom prst="roundRect">
            <a:avLst>
              <a:gd name="adj" fmla="val 7534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fld id="{BE7477B4-A552-4686-93D2-5126A2EE782E}" type="slidenum">
              <a:rPr lang="en-US" sz="1300" smtClean="0">
                <a:latin typeface="Cambria" panose="02040503050406030204" pitchFamily="18" charset="0"/>
                <a:ea typeface="Cambria" panose="02040503050406030204" pitchFamily="18" charset="0"/>
              </a:rPr>
              <a:pPr algn="ctr"/>
              <a:t>‹#›</a:t>
            </a:fld>
            <a:endParaRPr lang="en-GB" sz="13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5832A7-1333-2503-DD42-0D175E7E5981}"/>
              </a:ext>
            </a:extLst>
          </p:cNvPr>
          <p:cNvSpPr txBox="1">
            <a:spLocks/>
          </p:cNvSpPr>
          <p:nvPr userDrawn="1"/>
        </p:nvSpPr>
        <p:spPr>
          <a:xfrm>
            <a:off x="11596877" y="6499551"/>
            <a:ext cx="341211" cy="267285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1" name="Đường nối Thẳng 9">
            <a:extLst>
              <a:ext uri="{FF2B5EF4-FFF2-40B4-BE49-F238E27FC236}">
                <a16:creationId xmlns:a16="http://schemas.microsoft.com/office/drawing/2014/main" id="{1858D0BF-AFD7-1216-CAEA-CC96A1E2CDEA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289" y="765131"/>
            <a:ext cx="11519799" cy="0"/>
          </a:xfrm>
          <a:prstGeom prst="line">
            <a:avLst/>
          </a:prstGeom>
          <a:ln w="25400">
            <a:solidFill>
              <a:srgbClr val="1831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CFA0F25-A0FF-D7EC-C4C7-BB94D3AD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623" y="67734"/>
            <a:ext cx="737750" cy="737750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7A8BBD59-F9B1-A51E-B1D2-54446EB8E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17" y="226362"/>
            <a:ext cx="10377551" cy="463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C40C980-2BD7-A0C8-0705-4573C093AB58}"/>
              </a:ext>
            </a:extLst>
          </p:cNvPr>
          <p:cNvSpPr/>
          <p:nvPr userDrawn="1"/>
        </p:nvSpPr>
        <p:spPr>
          <a:xfrm rot="16200000">
            <a:off x="-779495" y="5963507"/>
            <a:ext cx="1670963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0B340EE-A054-FB4F-6693-90B3B4E12489}"/>
              </a:ext>
            </a:extLst>
          </p:cNvPr>
          <p:cNvSpPr/>
          <p:nvPr userDrawn="1"/>
        </p:nvSpPr>
        <p:spPr>
          <a:xfrm rot="3243627">
            <a:off x="25195" y="5145898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C5B47E1-85B0-FD34-5F1D-7F2B97C90F3E}"/>
              </a:ext>
            </a:extLst>
          </p:cNvPr>
          <p:cNvSpPr/>
          <p:nvPr userDrawn="1"/>
        </p:nvSpPr>
        <p:spPr>
          <a:xfrm rot="4933871">
            <a:off x="7104884" y="6619102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ên soạn và trình bà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60DA2-0DA0-E9A5-65DA-584F05979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98" y="334726"/>
            <a:ext cx="2555113" cy="7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ết thú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D3A12-ADE1-59F5-BD6C-CC224A1EA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44" y="3884562"/>
            <a:ext cx="423092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7" r:id="rId3"/>
    <p:sldLayoutId id="214748365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4B5451B-82BA-85FA-730E-8FEA360D5F4F}"/>
              </a:ext>
            </a:extLst>
          </p:cNvPr>
          <p:cNvSpPr txBox="1">
            <a:spLocks/>
          </p:cNvSpPr>
          <p:nvPr/>
        </p:nvSpPr>
        <p:spPr>
          <a:xfrm>
            <a:off x="798146" y="2462564"/>
            <a:ext cx="10781584" cy="10682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mềm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3BA612D-2EED-6358-0407-9AE3A703BE6E}"/>
              </a:ext>
            </a:extLst>
          </p:cNvPr>
          <p:cNvSpPr txBox="1">
            <a:spLocks/>
          </p:cNvSpPr>
          <p:nvPr/>
        </p:nvSpPr>
        <p:spPr>
          <a:xfrm>
            <a:off x="798146" y="1927394"/>
            <a:ext cx="5347416" cy="4425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Khoa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nghệ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tin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A83A30E-DFA5-D992-062B-1C5BDC7B9D02}"/>
              </a:ext>
            </a:extLst>
          </p:cNvPr>
          <p:cNvSpPr txBox="1">
            <a:spLocks/>
          </p:cNvSpPr>
          <p:nvPr/>
        </p:nvSpPr>
        <p:spPr>
          <a:xfrm>
            <a:off x="798146" y="3595225"/>
            <a:ext cx="8374376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H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ớng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viết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test case</a:t>
            </a:r>
          </a:p>
        </p:txBody>
      </p:sp>
    </p:spTree>
    <p:extLst>
      <p:ext uri="{BB962C8B-B14F-4D97-AF65-F5344CB8AC3E}">
        <p14:creationId xmlns:p14="http://schemas.microsoft.com/office/powerpoint/2010/main" val="7601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5DF94-CCA2-C377-9249-33CB6FD2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21512"/>
            <a:ext cx="10695758" cy="644123"/>
          </a:xfrm>
        </p:spPr>
        <p:txBody>
          <a:bodyPr/>
          <a:lstStyle/>
          <a:p>
            <a:r>
              <a:rPr lang="en-GB" dirty="0"/>
              <a:t>NỘI DUNG THỰC HÀNH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A3744-609E-5AEC-D0A9-C1172BF6A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057498"/>
            <a:ext cx="11400098" cy="5434866"/>
          </a:xfrm>
        </p:spPr>
        <p:txBody>
          <a:bodyPr/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Tổng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</a:t>
            </a:r>
            <a:r>
              <a:rPr lang="en-US" b="1" dirty="0">
                <a:solidFill>
                  <a:schemeClr val="tx1"/>
                </a:solidFill>
              </a:rPr>
              <a:t> test case 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viết</a:t>
            </a:r>
            <a:r>
              <a:rPr lang="en-US" b="1" dirty="0"/>
              <a:t> test case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Ví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dụ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49582-27AF-44B9-3AE5-296D00E9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17" y="195674"/>
            <a:ext cx="10377551" cy="463958"/>
          </a:xfrm>
        </p:spPr>
        <p:txBody>
          <a:bodyPr/>
          <a:lstStyle/>
          <a:p>
            <a:r>
              <a:rPr lang="en-GB"/>
              <a:t>MỤC TIÊU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DE417-DA10-65D3-A5C0-8D0BC9B1AD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3017" y="1045459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solidFill>
                  <a:schemeClr val="tx1"/>
                </a:solidFill>
              </a:rPr>
              <a:t>Sau bài học này, người học có thể:</a:t>
            </a:r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1. </a:t>
            </a:r>
            <a:r>
              <a:rPr lang="en-US" altLang="en-US" b="1" dirty="0" err="1"/>
              <a:t>Hiểu</a:t>
            </a:r>
            <a:r>
              <a:rPr lang="en-US" altLang="en-US" b="1" dirty="0"/>
              <a:t> </a:t>
            </a:r>
            <a:r>
              <a:rPr lang="en-US" altLang="en-US" b="1" dirty="0" err="1"/>
              <a:t>đúng</a:t>
            </a:r>
            <a:r>
              <a:rPr lang="en-US" altLang="en-US" b="1" dirty="0"/>
              <a:t> </a:t>
            </a:r>
            <a:r>
              <a:rPr lang="en-US" altLang="en-US" b="1" dirty="0" err="1"/>
              <a:t>về</a:t>
            </a:r>
            <a:r>
              <a:rPr lang="en-US" altLang="en-US" b="1" dirty="0"/>
              <a:t> Test Case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/>
              <a:t>Khái</a:t>
            </a:r>
            <a:r>
              <a:rPr lang="en-US" altLang="en-US" dirty="0"/>
              <a:t> </a:t>
            </a:r>
            <a:r>
              <a:rPr lang="en-US" altLang="en-US" dirty="0" err="1"/>
              <a:t>niệm</a:t>
            </a:r>
            <a:r>
              <a:rPr lang="en-US" altLang="en-US" dirty="0"/>
              <a:t>, </a:t>
            </a:r>
            <a:r>
              <a:rPr lang="en-US" altLang="en-US" dirty="0" err="1"/>
              <a:t>vai</a:t>
            </a:r>
            <a:r>
              <a:rPr lang="en-US" altLang="en-US" dirty="0"/>
              <a:t> </a:t>
            </a:r>
            <a:r>
              <a:rPr lang="en-US" altLang="en-US" dirty="0" err="1"/>
              <a:t>trò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test case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kiểm</a:t>
            </a:r>
            <a:r>
              <a:rPr lang="en-US" altLang="en-US" dirty="0"/>
              <a:t> </a:t>
            </a:r>
            <a:r>
              <a:rPr lang="en-US" altLang="en-US" dirty="0" err="1"/>
              <a:t>thử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mềm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2. </a:t>
            </a:r>
            <a:r>
              <a:rPr lang="en-US" altLang="en-US" b="1" dirty="0" err="1"/>
              <a:t>Thiết</a:t>
            </a:r>
            <a:r>
              <a:rPr lang="en-US" altLang="en-US" b="1" dirty="0"/>
              <a:t> </a:t>
            </a:r>
            <a:r>
              <a:rPr lang="en-US" altLang="en-US" b="1" dirty="0" err="1"/>
              <a:t>kế</a:t>
            </a:r>
            <a:r>
              <a:rPr lang="en-US" altLang="en-US" b="1" dirty="0"/>
              <a:t> Test Case </a:t>
            </a:r>
            <a:r>
              <a:rPr lang="en-US" altLang="en-US" b="1" dirty="0" err="1"/>
              <a:t>từ</a:t>
            </a:r>
            <a:r>
              <a:rPr lang="en-US" altLang="en-US" b="1" dirty="0"/>
              <a:t> </a:t>
            </a:r>
            <a:r>
              <a:rPr lang="en-US" altLang="en-US" b="1" dirty="0" err="1"/>
              <a:t>yêu</a:t>
            </a:r>
            <a:r>
              <a:rPr lang="en-US" altLang="en-US" b="1" dirty="0"/>
              <a:t> </a:t>
            </a:r>
            <a:r>
              <a:rPr lang="en-US" altLang="en-US" b="1" dirty="0" err="1"/>
              <a:t>cầu</a:t>
            </a:r>
            <a:r>
              <a:rPr lang="en-US" altLang="en-US" b="1" dirty="0"/>
              <a:t> </a:t>
            </a:r>
            <a:r>
              <a:rPr lang="en-US" altLang="en-US" b="1" dirty="0" err="1"/>
              <a:t>thực</a:t>
            </a:r>
            <a:r>
              <a:rPr lang="en-US" altLang="en-US" b="1" dirty="0"/>
              <a:t> </a:t>
            </a:r>
            <a:r>
              <a:rPr lang="en-US" altLang="en-US" b="1" dirty="0" err="1"/>
              <a:t>tế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dẫn</a:t>
            </a:r>
            <a:r>
              <a:rPr lang="en-US" altLang="en-US" dirty="0"/>
              <a:t> </a:t>
            </a:r>
            <a:r>
              <a:rPr lang="en-US" altLang="en-US" dirty="0" err="1"/>
              <a:t>xây</a:t>
            </a:r>
            <a:r>
              <a:rPr lang="en-US" altLang="en-US" dirty="0"/>
              <a:t> </a:t>
            </a:r>
            <a:r>
              <a:rPr lang="en-US" altLang="en-US" dirty="0" err="1"/>
              <a:t>dựng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test case </a:t>
            </a:r>
            <a:r>
              <a:rPr lang="en-US" altLang="en-US" dirty="0" err="1"/>
              <a:t>dựa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nghiệp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/SRS</a:t>
            </a: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</a:rPr>
              <a:t>Tạo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các</a:t>
            </a:r>
            <a:r>
              <a:rPr lang="en-GB" dirty="0">
                <a:solidFill>
                  <a:schemeClr val="tx1"/>
                </a:solidFill>
              </a:rPr>
              <a:t> tr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file test case: 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 err="1">
                <a:solidFill>
                  <a:schemeClr val="tx1"/>
                </a:solidFill>
              </a:rPr>
              <a:t>Mã</a:t>
            </a:r>
            <a:r>
              <a:rPr lang="en-GB" dirty="0">
                <a:solidFill>
                  <a:schemeClr val="tx1"/>
                </a:solidFill>
              </a:rPr>
              <a:t> testcase (ID)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       </a:t>
            </a:r>
            <a:r>
              <a:rPr lang="en-GB" dirty="0" err="1">
                <a:solidFill>
                  <a:schemeClr val="tx1"/>
                </a:solidFill>
              </a:rPr>
              <a:t>Tên</a:t>
            </a:r>
            <a:r>
              <a:rPr lang="en-GB" dirty="0">
                <a:solidFill>
                  <a:schemeClr val="tx1"/>
                </a:solidFill>
              </a:rPr>
              <a:t> testcase (N</a:t>
            </a:r>
            <a:r>
              <a:rPr lang="en-US" dirty="0" err="1"/>
              <a:t>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b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(Thao </a:t>
            </a:r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/>
              <a:t>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test)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/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(</a:t>
            </a:r>
            <a:r>
              <a:rPr lang="vi-VN" dirty="0"/>
              <a:t>Thông tin cụ thể mà người kiểm thử sẽ nhập vào hệ thống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</a:t>
            </a:r>
            <a:r>
              <a:rPr lang="en-US" dirty="0" err="1">
                <a:solidFill>
                  <a:schemeClr val="tx1"/>
                </a:solidFill>
              </a:rPr>
              <a:t>Tình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trạng</a:t>
            </a:r>
            <a:r>
              <a:rPr lang="en-US" dirty="0">
                <a:solidFill>
                  <a:schemeClr val="tx1"/>
                </a:solidFill>
              </a:rPr>
              <a:t> test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test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29346A2-A1CD-43D9-810F-FD72054A0A26}"/>
              </a:ext>
            </a:extLst>
          </p:cNvPr>
          <p:cNvGrpSpPr/>
          <p:nvPr/>
        </p:nvGrpSpPr>
        <p:grpSpPr>
          <a:xfrm>
            <a:off x="483083" y="1750910"/>
            <a:ext cx="390127" cy="415640"/>
            <a:chOff x="0" y="0"/>
            <a:chExt cx="237662" cy="20845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CF72702-9CB2-4DCE-942E-3482DC565B18}"/>
                </a:ext>
              </a:extLst>
            </p:cNvPr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A71EF1F7-2F67-4E62-BAD7-6F72033E69F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094CB3A6-1A0D-4331-A490-E30619B6B911}"/>
              </a:ext>
            </a:extLst>
          </p:cNvPr>
          <p:cNvGrpSpPr/>
          <p:nvPr/>
        </p:nvGrpSpPr>
        <p:grpSpPr>
          <a:xfrm>
            <a:off x="483083" y="2306595"/>
            <a:ext cx="390127" cy="415640"/>
            <a:chOff x="0" y="0"/>
            <a:chExt cx="237662" cy="20845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F3D449F-4545-4FA4-AC6F-BB6642D7C5D6}"/>
                </a:ext>
              </a:extLst>
            </p:cNvPr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83269D54-16FD-4F23-AAE3-4A331EE4BFA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36B7A58F-A895-42FE-9567-4B3CAFC5D18D}"/>
              </a:ext>
            </a:extLst>
          </p:cNvPr>
          <p:cNvSpPr/>
          <p:nvPr/>
        </p:nvSpPr>
        <p:spPr>
          <a:xfrm>
            <a:off x="483083" y="2871132"/>
            <a:ext cx="390127" cy="415641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1885F1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3.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1FA9A8EC-3386-40A0-A55F-5422F3251B2B}"/>
              </a:ext>
            </a:extLst>
          </p:cNvPr>
          <p:cNvGrpSpPr/>
          <p:nvPr/>
        </p:nvGrpSpPr>
        <p:grpSpPr>
          <a:xfrm>
            <a:off x="483083" y="3393475"/>
            <a:ext cx="390127" cy="415640"/>
            <a:chOff x="0" y="0"/>
            <a:chExt cx="237662" cy="20845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1B644314-09A5-4096-9AB1-953CDB565DF4}"/>
                </a:ext>
              </a:extLst>
            </p:cNvPr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4.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926CB141-796D-45AA-8F8E-206AB41AC68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A46568CD-680E-46FE-9795-977DE8716C9B}"/>
              </a:ext>
            </a:extLst>
          </p:cNvPr>
          <p:cNvGrpSpPr/>
          <p:nvPr/>
        </p:nvGrpSpPr>
        <p:grpSpPr>
          <a:xfrm>
            <a:off x="483082" y="3949160"/>
            <a:ext cx="390127" cy="415640"/>
            <a:chOff x="0" y="0"/>
            <a:chExt cx="237662" cy="208450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C5FFB-6C87-4042-9FE3-38C3DE665806}"/>
                </a:ext>
              </a:extLst>
            </p:cNvPr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52.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808A4D5-F3B8-4160-B352-1B591CDBEAD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sp>
        <p:nvSpPr>
          <p:cNvPr id="18" name="Freeform 9">
            <a:extLst>
              <a:ext uri="{FF2B5EF4-FFF2-40B4-BE49-F238E27FC236}">
                <a16:creationId xmlns:a16="http://schemas.microsoft.com/office/drawing/2014/main" id="{22EC2266-B21B-4CCB-9657-DBB6C5A37050}"/>
              </a:ext>
            </a:extLst>
          </p:cNvPr>
          <p:cNvSpPr/>
          <p:nvPr/>
        </p:nvSpPr>
        <p:spPr>
          <a:xfrm>
            <a:off x="483082" y="4501393"/>
            <a:ext cx="390127" cy="415641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1885F1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63.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6F56522A-6515-4EF8-8B96-7CC3C5B7E904}"/>
              </a:ext>
            </a:extLst>
          </p:cNvPr>
          <p:cNvGrpSpPr/>
          <p:nvPr/>
        </p:nvGrpSpPr>
        <p:grpSpPr>
          <a:xfrm>
            <a:off x="483081" y="5065309"/>
            <a:ext cx="390127" cy="415640"/>
            <a:chOff x="0" y="0"/>
            <a:chExt cx="237662" cy="208450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A1D7E750-FCFF-4A35-BC47-D8B9B7E4A107}"/>
                </a:ext>
              </a:extLst>
            </p:cNvPr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74.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6FD5924-EBB7-43D8-80D7-D8CB4E7ECCD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Ví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</a:t>
            </a:r>
            <a:r>
              <a:rPr lang="en-US" dirty="0">
                <a:solidFill>
                  <a:schemeClr val="tx1"/>
                </a:solidFill>
              </a:rPr>
              <a:t>: Testcase </a:t>
            </a:r>
            <a:r>
              <a:rPr lang="en-US" dirty="0" err="1">
                <a:solidFill>
                  <a:schemeClr val="tx1"/>
                </a:solidFill>
              </a:rPr>
              <a:t>v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login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web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25885-AD69-42B6-92DA-1AE5CC89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13" y="2183998"/>
            <a:ext cx="11174937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0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tr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/>
              <a:t>ợp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test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login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Sai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Sai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case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Yêu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cầu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vi-VN" dirty="0"/>
              <a:t>Cần kiểm thử đủ các trường hợp quan trọng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vi-VN" dirty="0"/>
              <a:t>Test</a:t>
            </a:r>
            <a:r>
              <a:rPr lang="en-US" dirty="0"/>
              <a:t> </a:t>
            </a:r>
            <a:r>
              <a:rPr lang="vi-VN" dirty="0"/>
              <a:t>case rõ ràng, cụ thể, dễ thực hiện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vi-VN" dirty="0"/>
              <a:t>Lập báo cáo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1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2. </a:t>
            </a: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test case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3118C-3798-48BE-838F-7364D909B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774357"/>
            <a:ext cx="6096000" cy="608364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DAB491C3-2802-481B-93EA-AD7B32FBB402}"/>
              </a:ext>
            </a:extLst>
          </p:cNvPr>
          <p:cNvGrpSpPr/>
          <p:nvPr/>
        </p:nvGrpSpPr>
        <p:grpSpPr>
          <a:xfrm>
            <a:off x="8690919" y="-2735992"/>
            <a:ext cx="2186730" cy="615893"/>
            <a:chOff x="0" y="0"/>
            <a:chExt cx="2592095" cy="16221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CC944E8-0BCE-419B-BD91-F18349284C6C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5ABCF12E-E19A-4910-8D29-100F403D359F}"/>
                </a:ext>
              </a:extLst>
            </p:cNvPr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20334EAB-5FC3-4BEE-9CF8-A828269C672B}"/>
              </a:ext>
            </a:extLst>
          </p:cNvPr>
          <p:cNvGrpSpPr/>
          <p:nvPr/>
        </p:nvGrpSpPr>
        <p:grpSpPr>
          <a:xfrm>
            <a:off x="156519" y="-2735992"/>
            <a:ext cx="484824" cy="596049"/>
            <a:chOff x="0" y="0"/>
            <a:chExt cx="1536012" cy="15698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5D49659-DA4D-4724-86DC-1F1BD74844C5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F35FB002-ECFD-4962-BF70-349EA3973B0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5348FA8-B562-4FB8-B7A8-FC4869432C76}"/>
              </a:ext>
            </a:extLst>
          </p:cNvPr>
          <p:cNvGrpSpPr/>
          <p:nvPr/>
        </p:nvGrpSpPr>
        <p:grpSpPr>
          <a:xfrm>
            <a:off x="0" y="5673266"/>
            <a:ext cx="1820562" cy="596049"/>
            <a:chOff x="0" y="0"/>
            <a:chExt cx="1536012" cy="15698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4C6A24-703D-41C8-9699-2E442BA28357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DE5EF9A-FA69-4048-9BF6-606F34E84D9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EF400BC5-B23F-49E9-B2C2-54F5CC78C24E}"/>
              </a:ext>
            </a:extLst>
          </p:cNvPr>
          <p:cNvGrpSpPr/>
          <p:nvPr/>
        </p:nvGrpSpPr>
        <p:grpSpPr>
          <a:xfrm>
            <a:off x="8773296" y="5673266"/>
            <a:ext cx="3418703" cy="576205"/>
            <a:chOff x="0" y="0"/>
            <a:chExt cx="2517855" cy="135474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FD6ECEC-33A0-4744-8D46-867B7A8928B4}"/>
                </a:ext>
              </a:extLst>
            </p:cNvPr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6F8A51B-5070-4633-B540-703BDCB8137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1773D17D-6368-44FD-8129-62B8218CE1D8}"/>
              </a:ext>
            </a:extLst>
          </p:cNvPr>
          <p:cNvGrpSpPr/>
          <p:nvPr/>
        </p:nvGrpSpPr>
        <p:grpSpPr>
          <a:xfrm>
            <a:off x="0" y="1981575"/>
            <a:ext cx="1820562" cy="596049"/>
            <a:chOff x="0" y="0"/>
            <a:chExt cx="1536012" cy="15698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55DE66-0150-4EE2-AE82-6320F20C925E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67188CA7-E08C-4507-9244-7ADD8F0A40D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EFE6CC47-D20F-4EFB-8FA8-00267A4E0D9B}"/>
              </a:ext>
            </a:extLst>
          </p:cNvPr>
          <p:cNvGrpSpPr/>
          <p:nvPr/>
        </p:nvGrpSpPr>
        <p:grpSpPr>
          <a:xfrm>
            <a:off x="6952735" y="1023040"/>
            <a:ext cx="5239265" cy="1564505"/>
            <a:chOff x="-84159" y="-249841"/>
            <a:chExt cx="2676254" cy="41205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5C7EC51-FCAC-4D75-90BE-E2340351C71D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4BA1C05D-277F-4FFC-A1A1-CC7FC5091501}"/>
                </a:ext>
              </a:extLst>
            </p:cNvPr>
            <p:cNvSpPr txBox="1"/>
            <p:nvPr/>
          </p:nvSpPr>
          <p:spPr>
            <a:xfrm>
              <a:off x="-84159" y="-249841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Khoa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Công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nghệ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</a:t>
              </a:r>
              <a:r>
                <a:rPr lang="en-US" sz="2100" dirty="0" err="1">
                  <a:solidFill>
                    <a:srgbClr val="2C434E"/>
                  </a:solidFill>
                  <a:latin typeface="Noto Sans Bold"/>
                </a:rPr>
                <a:t>thông</a:t>
              </a:r>
              <a:r>
                <a:rPr lang="en-US" sz="2100" dirty="0">
                  <a:solidFill>
                    <a:srgbClr val="2C434E"/>
                  </a:solidFill>
                  <a:latin typeface="Noto Sans Bold"/>
                </a:rPr>
                <a:t> tin</a:t>
              </a:r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BA1FF216-A0B4-4DE8-A714-60F16317CB6C}"/>
              </a:ext>
            </a:extLst>
          </p:cNvPr>
          <p:cNvSpPr txBox="1"/>
          <p:nvPr/>
        </p:nvSpPr>
        <p:spPr>
          <a:xfrm>
            <a:off x="6783125" y="1971652"/>
            <a:ext cx="5492661" cy="10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4000" dirty="0">
                <a:solidFill>
                  <a:srgbClr val="12222B"/>
                </a:solidFill>
                <a:latin typeface="Open Sans Bold"/>
              </a:rPr>
              <a:t>T</a:t>
            </a:r>
            <a:r>
              <a:rPr lang="en-US" sz="4000" u="none" dirty="0">
                <a:solidFill>
                  <a:srgbClr val="12222B"/>
                </a:solidFill>
                <a:latin typeface="Open Sans Bold"/>
              </a:rPr>
              <a:t>hanks for watching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BDE9B5E-DCAC-4EE3-8C64-1F152924E313}"/>
              </a:ext>
            </a:extLst>
          </p:cNvPr>
          <p:cNvSpPr txBox="1"/>
          <p:nvPr/>
        </p:nvSpPr>
        <p:spPr>
          <a:xfrm>
            <a:off x="6866912" y="3768656"/>
            <a:ext cx="5325088" cy="126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Giảng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viên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: Lê </a:t>
            </a:r>
            <a:r>
              <a:rPr lang="en-US" sz="2000" i="1" u="none" dirty="0" err="1">
                <a:solidFill>
                  <a:srgbClr val="000000"/>
                </a:solidFill>
                <a:latin typeface="Noto Sans"/>
              </a:rPr>
              <a:t>Tuấn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Anh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Bộ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môn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: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Công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nghệ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phần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Noto Sans"/>
              </a:rPr>
              <a:t>mềm</a:t>
            </a:r>
            <a:endParaRPr lang="en-US" sz="2000" i="1" dirty="0">
              <a:solidFill>
                <a:srgbClr val="000000"/>
              </a:solidFill>
              <a:latin typeface="Noto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Account: AnhLT</a:t>
            </a:r>
            <a:r>
              <a:rPr lang="en-US" sz="2000" i="1" dirty="0">
                <a:solidFill>
                  <a:srgbClr val="000000"/>
                </a:solidFill>
                <a:latin typeface="Noto Sans"/>
              </a:rPr>
              <a:t>2@eaut.edu.vn</a:t>
            </a:r>
            <a:r>
              <a:rPr lang="en-US" sz="2000" i="1" u="none" dirty="0">
                <a:solidFill>
                  <a:srgbClr val="000000"/>
                </a:solidFill>
                <a:latin typeface="Noto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4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6">
      <a:dk1>
        <a:srgbClr val="1C3661"/>
      </a:dk1>
      <a:lt1>
        <a:sysClr val="window" lastClr="FFFFFF"/>
      </a:lt1>
      <a:dk2>
        <a:srgbClr val="080808"/>
      </a:dk2>
      <a:lt2>
        <a:srgbClr val="FFFFFF"/>
      </a:lt2>
      <a:accent1>
        <a:srgbClr val="1C3661"/>
      </a:accent1>
      <a:accent2>
        <a:srgbClr val="C11F34"/>
      </a:accent2>
      <a:accent3>
        <a:srgbClr val="4890E8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85C91EDB08D4180A00D106AA8D882" ma:contentTypeVersion="15" ma:contentTypeDescription="Create a new document." ma:contentTypeScope="" ma:versionID="35387b29b02e30efd280b6b54b57f095">
  <xsd:schema xmlns:xsd="http://www.w3.org/2001/XMLSchema" xmlns:xs="http://www.w3.org/2001/XMLSchema" xmlns:p="http://schemas.microsoft.com/office/2006/metadata/properties" xmlns:ns2="8d920d3e-33b3-452a-aa1b-46134d61a1c4" xmlns:ns3="46e22fef-b27b-48be-b301-6f43041f2c0d" targetNamespace="http://schemas.microsoft.com/office/2006/metadata/properties" ma:root="true" ma:fieldsID="07f4b2c02a66b244251f068d3cebbb5e" ns2:_="" ns3:_="">
    <xsd:import namespace="8d920d3e-33b3-452a-aa1b-46134d61a1c4"/>
    <xsd:import namespace="46e22fef-b27b-48be-b301-6f43041f2c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20d3e-33b3-452a-aa1b-46134d61a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22fef-b27b-48be-b301-6f43041f2c0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1e3c645b-ed30-4fde-b21a-9548686196a7}" ma:internalName="TaxCatchAll" ma:showField="CatchAllData" ma:web="46e22fef-b27b-48be-b301-6f43041f2c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e22fef-b27b-48be-b301-6f43041f2c0d" xsi:nil="true"/>
    <lcf76f155ced4ddcb4097134ff3c332f xmlns="8d920d3e-33b3-452a-aa1b-46134d61a1c4">
      <Terms xmlns="http://schemas.microsoft.com/office/infopath/2007/PartnerControls"/>
    </lcf76f155ced4ddcb4097134ff3c332f>
    <SharedWithUsers xmlns="46e22fef-b27b-48be-b301-6f43041f2c0d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DBE676F-CFD0-43B6-AE2C-CC97889B03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D4C011-B9F7-4919-8BD5-16CDA9FD9973}">
  <ds:schemaRefs>
    <ds:schemaRef ds:uri="46e22fef-b27b-48be-b301-6f43041f2c0d"/>
    <ds:schemaRef ds:uri="8d920d3e-33b3-452a-aa1b-46134d61a1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20DD01-BCEF-4487-B899-3F2C820AB048}">
  <ds:schemaRefs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8d920d3e-33b3-452a-aa1b-46134d61a1c4"/>
    <ds:schemaRef ds:uri="http://schemas.openxmlformats.org/package/2006/metadata/core-properties"/>
    <ds:schemaRef ds:uri="46e22fef-b27b-48be-b301-6f43041f2c0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358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Cambria</vt:lpstr>
      <vt:lpstr>Lato</vt:lpstr>
      <vt:lpstr>Noto Sans</vt:lpstr>
      <vt:lpstr>Noto Sans Bold</vt:lpstr>
      <vt:lpstr>Open Sans Bold</vt:lpstr>
      <vt:lpstr>Wingdings</vt:lpstr>
      <vt:lpstr>Office Theme</vt:lpstr>
      <vt:lpstr>PowerPoint Presentation</vt:lpstr>
      <vt:lpstr>NỘI DUNG THỰC HÀNH</vt:lpstr>
      <vt:lpstr>MỤC TIÊU</vt:lpstr>
      <vt:lpstr>2. Hướng dẫn viết test case</vt:lpstr>
      <vt:lpstr>2. Hướng dẫn viết test case</vt:lpstr>
      <vt:lpstr>2. Hướng dẫn viết test case</vt:lpstr>
      <vt:lpstr>2. Hướng dẫn viết test case</vt:lpstr>
      <vt:lpstr>2. Hướng dẫn viết test case</vt:lpstr>
    </vt:vector>
  </TitlesOfParts>
  <Company>ĐHBKHN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ĐHBKHN</dc:subject>
  <dc:creator>CĐS-ĐHBKHN</dc:creator>
  <cp:keywords>#CĐS-ĐHBKHN</cp:keywords>
  <dc:description>ĐHBKHN</dc:description>
  <cp:lastModifiedBy>Anh Le Tuan</cp:lastModifiedBy>
  <cp:revision>111</cp:revision>
  <dcterms:created xsi:type="dcterms:W3CDTF">2021-05-28T04:32:29Z</dcterms:created>
  <dcterms:modified xsi:type="dcterms:W3CDTF">2025-07-18T09:43:14Z</dcterms:modified>
  <cp:category>CĐS-ĐHBKHN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0x01010083385C91EDB08D4180A00D106AA8D882</vt:lpwstr>
  </property>
  <property fmtid="{D5CDD505-2E9C-101B-9397-08002B2CF9AE}" pid="3" name="MediaServiceImageTags">
    <vt:lpwstr/>
  </property>
  <property fmtid="{D5CDD505-2E9C-101B-9397-08002B2CF9AE}" pid="4" name="Order">
    <vt:r8>7250600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